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5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erriweather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5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4.xml"/><Relationship Id="rId32" Type="http://schemas.openxmlformats.org/officeDocument/2006/relationships/font" Target="fonts/DM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bd9ecca15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bd9ecca15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bd9ecca15_2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bd9ecca15_2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d9ecca15_2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bd9ecca15_2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bd9ecca15_2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bd9ecca15_2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bd9ecca15_2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bd9ecca15_2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bd9ecca1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bd9ecca1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bd9ecca1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bd9ecca1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d9ecca15_2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bd9ecca15_2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d9ecca15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bd9ecca15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bd9ecca15_2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bd9ecca15_2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d9ecca15_2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bd9ecca15_2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bd9ecca15_2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bd9ecca15_2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bd9ecca15_2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bd9ecca15_2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d9ecca15_2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bd9ecca15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bd9ecca15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bd9ecca15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</a:t>
            </a:r>
            <a:r>
              <a:rPr lang="en"/>
              <a:t>.03.24</a:t>
            </a:r>
            <a:endParaRPr/>
          </a:p>
        </p:txBody>
      </p:sp>
      <p:sp>
        <p:nvSpPr>
          <p:cNvPr id="263" name="Google Shape;263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sp>
        <p:nvSpPr>
          <p:cNvPr id="264" name="Google Shape;264;p44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By: Raphael Tinoco, David Palacios, Nam Phung, Kevin Macedo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Fundamentals of Medical Imaging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875" y="1403325"/>
            <a:ext cx="1853103" cy="16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825" y="3169825"/>
            <a:ext cx="1860300" cy="165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25" y="1403316"/>
            <a:ext cx="1860300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275" y="3169814"/>
            <a:ext cx="1860300" cy="165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Profiles (Cartesian)</a:t>
            </a:r>
            <a:endParaRPr sz="3250"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Horizontal direction at mid row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Notice rise as x approaches the middle column in the original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Output profile more sporadic due to “duplication”</a:t>
            </a:r>
            <a:endParaRPr/>
          </a:p>
        </p:txBody>
      </p:sp>
      <p:sp>
        <p:nvSpPr>
          <p:cNvPr id="368" name="Google Shape;368;p53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69" name="Google Shape;369;p53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50" y="495814"/>
            <a:ext cx="2029704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125" y="2571738"/>
            <a:ext cx="2719238" cy="226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525" y="495826"/>
            <a:ext cx="1756898" cy="1822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3"/>
          <p:cNvCxnSpPr>
            <a:stCxn id="370" idx="1"/>
            <a:endCxn id="374" idx="3"/>
          </p:cNvCxnSpPr>
          <p:nvPr/>
        </p:nvCxnSpPr>
        <p:spPr>
          <a:xfrm>
            <a:off x="4476250" y="1407064"/>
            <a:ext cx="4372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50" y="2571750"/>
            <a:ext cx="2806947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525" y="495825"/>
            <a:ext cx="1756900" cy="181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Profiles (Cartesian)</a:t>
            </a:r>
            <a:endParaRPr sz="3250"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Horizontal direction at mid row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Rise of SI occurs for each inner </a:t>
            </a:r>
            <a:r>
              <a:rPr lang="en"/>
              <a:t>circle</a:t>
            </a:r>
            <a:r>
              <a:rPr lang="en"/>
              <a:t> column in original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As an inner circle is of bigger size, more positions show high SI values (thicker lines in the profile)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Same idea for output</a:t>
            </a:r>
            <a:endParaRPr/>
          </a:p>
        </p:txBody>
      </p:sp>
      <p:sp>
        <p:nvSpPr>
          <p:cNvPr id="383" name="Google Shape;383;p54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84" name="Google Shape;384;p54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250" y="505575"/>
            <a:ext cx="2029700" cy="1803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54"/>
          <p:cNvCxnSpPr>
            <a:stCxn id="387" idx="1"/>
            <a:endCxn id="388" idx="3"/>
          </p:cNvCxnSpPr>
          <p:nvPr/>
        </p:nvCxnSpPr>
        <p:spPr>
          <a:xfrm>
            <a:off x="4476250" y="1407064"/>
            <a:ext cx="4372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25" y="2571750"/>
            <a:ext cx="2719250" cy="2259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5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Profiles (Radial)</a:t>
            </a:r>
            <a:endParaRPr sz="3250"/>
          </a:p>
        </p:txBody>
      </p:sp>
      <p:sp>
        <p:nvSpPr>
          <p:cNvPr id="395" name="Google Shape;395;p55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Horizontal direction at mid row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Output profile more sporadic due to noise scattered throughout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Lack of center region in output</a:t>
            </a:r>
            <a:endParaRPr/>
          </a:p>
        </p:txBody>
      </p:sp>
      <p:sp>
        <p:nvSpPr>
          <p:cNvPr id="396" name="Google Shape;396;p55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97" name="Google Shape;397;p5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250" y="495814"/>
            <a:ext cx="2029704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625" y="442568"/>
            <a:ext cx="2029700" cy="1929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55"/>
          <p:cNvCxnSpPr>
            <a:stCxn id="398" idx="1"/>
            <a:endCxn id="399" idx="3"/>
          </p:cNvCxnSpPr>
          <p:nvPr/>
        </p:nvCxnSpPr>
        <p:spPr>
          <a:xfrm>
            <a:off x="4476250" y="1407064"/>
            <a:ext cx="4372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5"/>
          <p:cNvCxnSpPr/>
          <p:nvPr/>
        </p:nvCxnSpPr>
        <p:spPr>
          <a:xfrm rot="10800000">
            <a:off x="7597400" y="3069425"/>
            <a:ext cx="1018200" cy="40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26" y="2565150"/>
            <a:ext cx="2719249" cy="231620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Profiles</a:t>
            </a:r>
            <a:endParaRPr sz="3250"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Horizontal direction at mid row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Sporadic output due to noise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Brightest region of the output seemingly on its left half</a:t>
            </a:r>
            <a:endParaRPr/>
          </a:p>
        </p:txBody>
      </p:sp>
      <p:sp>
        <p:nvSpPr>
          <p:cNvPr id="409" name="Google Shape;409;p56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10" name="Google Shape;410;p5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250" y="505562"/>
            <a:ext cx="2029700" cy="18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625" y="452993"/>
            <a:ext cx="2029700" cy="1908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56"/>
          <p:cNvCxnSpPr>
            <a:stCxn id="411" idx="1"/>
          </p:cNvCxnSpPr>
          <p:nvPr/>
        </p:nvCxnSpPr>
        <p:spPr>
          <a:xfrm>
            <a:off x="4476250" y="1407069"/>
            <a:ext cx="45429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8325" y="1145475"/>
            <a:ext cx="172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197375" y="196450"/>
            <a:ext cx="4114200" cy="20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Comparisons (Radial: Acquisition Time)</a:t>
            </a:r>
            <a:endParaRPr sz="3250"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Acquisition Time Value can be any value between 0 and 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Visual Clarity for the phantom when increasing the Acquisition Time value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7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22" name="Google Shape;422;p5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423" name="Google Shape;423;p57"/>
          <p:cNvPicPr preferRelativeResize="0"/>
          <p:nvPr/>
        </p:nvPicPr>
        <p:blipFill rotWithShape="1">
          <a:blip r:embed="rId3">
            <a:alphaModFix/>
          </a:blip>
          <a:srcRect b="10987" l="12161" r="16679" t="968"/>
          <a:stretch/>
        </p:blipFill>
        <p:spPr>
          <a:xfrm>
            <a:off x="4615550" y="662225"/>
            <a:ext cx="1777750" cy="17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7"/>
          <p:cNvPicPr preferRelativeResize="0"/>
          <p:nvPr/>
        </p:nvPicPr>
        <p:blipFill rotWithShape="1">
          <a:blip r:embed="rId4">
            <a:alphaModFix/>
          </a:blip>
          <a:srcRect b="12365" l="12510" r="16406" t="0"/>
          <a:stretch/>
        </p:blipFill>
        <p:spPr>
          <a:xfrm>
            <a:off x="4615550" y="2694525"/>
            <a:ext cx="1791825" cy="18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7"/>
          <p:cNvPicPr preferRelativeResize="0"/>
          <p:nvPr/>
        </p:nvPicPr>
        <p:blipFill rotWithShape="1">
          <a:blip r:embed="rId5">
            <a:alphaModFix/>
          </a:blip>
          <a:srcRect b="16562" l="12310" r="16937" t="0"/>
          <a:stretch/>
        </p:blipFill>
        <p:spPr>
          <a:xfrm>
            <a:off x="6809950" y="662225"/>
            <a:ext cx="1887075" cy="17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7"/>
          <p:cNvPicPr preferRelativeResize="0"/>
          <p:nvPr/>
        </p:nvPicPr>
        <p:blipFill rotWithShape="1">
          <a:blip r:embed="rId6">
            <a:alphaModFix/>
          </a:blip>
          <a:srcRect b="11956" l="12040" r="16331" t="0"/>
          <a:stretch/>
        </p:blipFill>
        <p:spPr>
          <a:xfrm>
            <a:off x="6809950" y="2703425"/>
            <a:ext cx="1933500" cy="18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7"/>
          <p:cNvSpPr txBox="1"/>
          <p:nvPr/>
        </p:nvSpPr>
        <p:spPr>
          <a:xfrm>
            <a:off x="4615550" y="342575"/>
            <a:ext cx="17778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Acquisition Time: 0.1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6864588" y="342575"/>
            <a:ext cx="17778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Acquisition Time: 0.9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197375" y="196450"/>
            <a:ext cx="4114200" cy="20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Comparisons (Cartesian: Acquisition Time)</a:t>
            </a:r>
            <a:endParaRPr sz="3250"/>
          </a:p>
        </p:txBody>
      </p:sp>
      <p:sp>
        <p:nvSpPr>
          <p:cNvPr id="434" name="Google Shape;434;p5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Acquisition Time Value can be any value between 0 and 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Visual Clarity for the phantom when increasing the Acquisition Time value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8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36" name="Google Shape;436;p5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4615550" y="342575"/>
            <a:ext cx="17778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Acquisition Time: 0.1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6864588" y="342575"/>
            <a:ext cx="17778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Acquisition Time: 0.9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12226" l="11730" r="20186" t="0"/>
          <a:stretch/>
        </p:blipFill>
        <p:spPr>
          <a:xfrm>
            <a:off x="6809950" y="716300"/>
            <a:ext cx="1860600" cy="179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 rotWithShape="1">
          <a:blip r:embed="rId4">
            <a:alphaModFix/>
          </a:blip>
          <a:srcRect b="11668" l="11748" r="20811" t="0"/>
          <a:stretch/>
        </p:blipFill>
        <p:spPr>
          <a:xfrm>
            <a:off x="6809950" y="2703425"/>
            <a:ext cx="1860600" cy="182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 rotWithShape="1">
          <a:blip r:embed="rId5">
            <a:alphaModFix/>
          </a:blip>
          <a:srcRect b="12648" l="12130" r="21144" t="0"/>
          <a:stretch/>
        </p:blipFill>
        <p:spPr>
          <a:xfrm>
            <a:off x="4587400" y="689525"/>
            <a:ext cx="1860600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6">
            <a:alphaModFix/>
          </a:blip>
          <a:srcRect b="12739" l="11791" r="21252" t="0"/>
          <a:stretch/>
        </p:blipFill>
        <p:spPr>
          <a:xfrm>
            <a:off x="4587388" y="2690950"/>
            <a:ext cx="1860600" cy="18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Simulating a  Virtual Scan</a:t>
            </a:r>
            <a:endParaRPr sz="3250"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Begin with a target image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Data collection occurs in the K-space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Choice of acquisition trajectory (Cartesian or Radial)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Scanning of k-space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Image reconstruction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Comparison of image post reconstruction</a:t>
            </a:r>
            <a:endParaRPr/>
          </a:p>
        </p:txBody>
      </p:sp>
      <p:sp>
        <p:nvSpPr>
          <p:cNvPr id="276" name="Google Shape;276;p45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77" name="Google Shape;277;p4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50" y="750937"/>
            <a:ext cx="3641625" cy="36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675" y="1840950"/>
            <a:ext cx="2029700" cy="1803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Target Images</a:t>
            </a:r>
            <a:endParaRPr sz="3250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Two Phantoms generated with MATLAB’s phantom() function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Not yet ready to be scanned</a:t>
            </a:r>
            <a:endParaRPr/>
          </a:p>
        </p:txBody>
      </p:sp>
      <p:sp>
        <p:nvSpPr>
          <p:cNvPr id="286" name="Google Shape;286;p46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87" name="Google Shape;287;p4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60726"/>
            <a:ext cx="2029704" cy="1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4572000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Phantom One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6808675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Phantom Two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Transforming to K-space</a:t>
            </a:r>
            <a:endParaRPr sz="3250"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MATLAB’s fft() and ifft() functions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Ready to be scanned via chosen acquisition trajectory</a:t>
            </a:r>
            <a:endParaRPr/>
          </a:p>
        </p:txBody>
      </p:sp>
      <p:sp>
        <p:nvSpPr>
          <p:cNvPr id="297" name="Google Shape;297;p47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98" name="Google Shape;298;p4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sp>
        <p:nvSpPr>
          <p:cNvPr id="299" name="Google Shape;299;p47"/>
          <p:cNvSpPr txBox="1"/>
          <p:nvPr/>
        </p:nvSpPr>
        <p:spPr>
          <a:xfrm>
            <a:off x="4572000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Phantom One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0" name="Google Shape;300;p47"/>
          <p:cNvSpPr txBox="1"/>
          <p:nvPr/>
        </p:nvSpPr>
        <p:spPr>
          <a:xfrm>
            <a:off x="6808675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Phantom Two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60725"/>
            <a:ext cx="1933500" cy="171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225" y="1853988"/>
            <a:ext cx="1933500" cy="173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Acquisition Parameters</a:t>
            </a:r>
            <a:endParaRPr sz="3250"/>
          </a:p>
        </p:txBody>
      </p:sp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Cartesian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</a:t>
            </a:r>
            <a:r>
              <a:rPr lang="en"/>
              <a:t>ine Density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</a:t>
            </a:r>
            <a:r>
              <a:rPr lang="en"/>
              <a:t>oint Density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Matrix Width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Swap Horizontal / Vertical Lines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Radial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Radial Density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Point Density</a:t>
            </a:r>
            <a:endParaRPr/>
          </a:p>
        </p:txBody>
      </p:sp>
      <p:sp>
        <p:nvSpPr>
          <p:cNvPr id="309" name="Google Shape;309;p48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10" name="Google Shape;310;p4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sp>
        <p:nvSpPr>
          <p:cNvPr id="311" name="Google Shape;311;p48"/>
          <p:cNvSpPr txBox="1"/>
          <p:nvPr/>
        </p:nvSpPr>
        <p:spPr>
          <a:xfrm>
            <a:off x="4572000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Cartesian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6808675" y="1563325"/>
            <a:ext cx="1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Radial</a:t>
            </a:r>
            <a:endParaRPr b="1"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3063"/>
            <a:ext cx="2030895" cy="1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675" y="1903075"/>
            <a:ext cx="2030900" cy="16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/>
        </p:nvSpPr>
        <p:spPr>
          <a:xfrm>
            <a:off x="4571950" y="4700750"/>
            <a:ext cx="203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Images from: http://xrayphysics.com/traject.html</a:t>
            </a:r>
            <a:endParaRPr i="1"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Cartesian Acquisition Trajectory</a:t>
            </a:r>
            <a:endParaRPr sz="3250"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23" name="Google Shape;323;p4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737" y="1331400"/>
            <a:ext cx="2122898" cy="220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350" y="1331412"/>
            <a:ext cx="2136676" cy="220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13" y="2295425"/>
            <a:ext cx="189547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Radial </a:t>
            </a:r>
            <a:r>
              <a:rPr lang="en" sz="3250"/>
              <a:t>Acquisition Trajectory</a:t>
            </a:r>
            <a:endParaRPr sz="3250"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34" name="Google Shape;334;p50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350" y="1331400"/>
            <a:ext cx="2136675" cy="2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0413"/>
            <a:ext cx="2136675" cy="20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50" y="2345992"/>
            <a:ext cx="1744398" cy="148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Comparisons (Cartesian)</a:t>
            </a:r>
            <a:endParaRPr sz="3250"/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Outer circular structure visible in both outputs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Can see inner regions in outputs as well, though duplication occurs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45" name="Google Shape;345;p5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49239"/>
            <a:ext cx="2029704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7525"/>
            <a:ext cx="2029700" cy="18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500" y="654085"/>
            <a:ext cx="1860600" cy="19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500" y="2822875"/>
            <a:ext cx="1860600" cy="191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197375" y="4058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Image Comparisons (Radial)</a:t>
            </a:r>
            <a:endParaRPr sz="3250"/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Degradation of quality for both phantoms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Closer appearance in phantom 2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Oversampling occurs in the center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Center of k-space holding much of the original image contrast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Resulting image therefore has better contrast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57" name="Google Shape;357;p52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Virtual MRI Scanner</a:t>
            </a:r>
            <a:endParaRPr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950" y="642743"/>
            <a:ext cx="2029700" cy="192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49239"/>
            <a:ext cx="2029704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937525"/>
            <a:ext cx="2029700" cy="18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950" y="2832418"/>
            <a:ext cx="2029700" cy="190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